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898FA-AA68-4441-A042-71CFDF764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736EF-E96C-4956-9E1A-21D7F2BC4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68F6-F8D2-48B5-9EE7-967AFF9A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B6C9-1258-4755-89A9-65D6D0B0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438C-B763-473F-AB18-853AE5D6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37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E66F-06B2-455B-B561-08552AFA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527C8-ED25-4C0F-AF3E-8F42BDB02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07F63-3312-4F19-82BD-D9448AE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82381-C073-48B0-B8C8-25C7444B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8066C-40B1-45E2-83ED-48980729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649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B4EB-B0FD-40FB-ABEB-D8E95EB4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4D106-C999-48CE-9A51-6A0586D4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3A08-7DF1-41C1-B5FD-6BFEAAFC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606D-7B3F-4F71-B39A-D2639891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B51C1-91CE-49FB-A15E-03E06C8C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19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B261-09C5-4FBC-BB4F-736A4B43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A8FA9-7773-438C-8964-AB2F7F7AF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DCFA3-988A-4898-B15F-7709344C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624FD-CA2C-43E0-A92B-2317422E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C1C25-C199-4B92-8520-EE95D018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8364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04FF-C293-4905-8077-9DA58114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020D0-933C-4D5E-AFF9-1334801A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F8CF-2F85-4029-939E-3BC4A556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0EEA2-36A0-437A-AC7E-5443CFFA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B8F0-000D-483D-9A35-6C27C46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32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693A-6BDD-4909-908E-9824C53A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C367-844F-4C0E-A5CB-884586DB4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DCCFD-042C-406D-A6BA-876EC6971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F452-29B9-44FE-B217-B7483D9D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AC46A-EBD0-4098-B44C-11FC3977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1A939-6EF1-4C4F-B867-BB5066F7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40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987A-E423-4B64-8349-FCCCACCE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1DADF-5511-4FC3-85DA-B7EB01855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FD2E5-311C-4C90-9C0D-31E8046C4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96BEB-9DE9-4FDA-89A0-285153FE3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80BB9-2A72-41D7-9190-775FC98A9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19C37-1B8A-4A04-828D-CA37EA69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14C90-D205-4654-81D8-E2198BFD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1DDFC-CDAC-4FC7-8A08-BA643DD9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41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CCD5-59DE-47F9-9300-85F831D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3F0E6-1E81-438E-B394-FE945057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C022F-B033-4207-BC7C-C084F0D8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3E7C5-2A32-44E9-9BE3-7EAE2901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D550-63B5-400B-A75C-267385C1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D71B2-6610-4C43-BCF7-CF06E21A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94AFE-1A91-4BE0-9944-FEB6F02B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06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75C5-9567-404D-884D-323D41F4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2715-28A6-498E-83CE-DC98355D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5A948-7D36-40AF-9438-90AA5D5E2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C4448-7E48-42B8-A518-B3BC1BA7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572F-798D-4E3B-96F0-1173D225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9B115-F391-446B-8D6B-7FAF9451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920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F236-1EF2-4DD8-82BA-691FFF12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5646A-FE1D-412F-AC5C-3CB2B47DA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FB3F4-9442-480D-B614-48F45C2DB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6AE94-2948-455F-9FCE-798A36BA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A668D-0629-4EED-86ED-24718099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2E486-4793-4431-AE5A-EC16DE21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47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82304-DCCE-4DF0-B2E3-866B091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7B632-947C-4B95-AC12-07CBDFE59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2F68-AA77-4176-9F49-7D3FB48D0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D23D-164A-48DF-8BB9-34C5E28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2BA4-36DC-4BE2-84E0-C146324C7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88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orest-night-sky-spruce-trees-stars_-_West_Virginia_-_ForestWander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DAAB4-AC35-4DCE-B542-29F5BD57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5"/>
          <a:stretch/>
        </p:blipFill>
        <p:spPr>
          <a:xfrm>
            <a:off x="-610" y="-1"/>
            <a:ext cx="6423053" cy="6858001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698BF-115F-4E39-9580-554F8A04A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6938" y="2606703"/>
            <a:ext cx="4800261" cy="1644592"/>
          </a:xfrm>
        </p:spPr>
        <p:txBody>
          <a:bodyPr anchor="t">
            <a:normAutofit/>
          </a:bodyPr>
          <a:lstStyle/>
          <a:p>
            <a:r>
              <a:rPr lang="en-CA" sz="2800" dirty="0">
                <a:solidFill>
                  <a:srgbClr val="000000"/>
                </a:solidFill>
              </a:rPr>
              <a:t>Investigating Supermassive Black Holes and Their Variability Using Structure Functions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00A0EC9-37E1-444A-B750-B120513DE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94" y="6100521"/>
            <a:ext cx="1554941" cy="50172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85F89F-A092-4259-ACEC-30BC2EA1B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831" y="6068524"/>
            <a:ext cx="1554941" cy="57403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73E2C69-6DF7-4BAA-8A44-A7C9B59F68C7}"/>
              </a:ext>
            </a:extLst>
          </p:cNvPr>
          <p:cNvSpPr txBox="1"/>
          <p:nvPr/>
        </p:nvSpPr>
        <p:spPr>
          <a:xfrm>
            <a:off x="7532833" y="3789630"/>
            <a:ext cx="354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By Derek Blue</a:t>
            </a:r>
          </a:p>
          <a:p>
            <a:pPr algn="ctr"/>
            <a:r>
              <a:rPr lang="en-CA" sz="1200" dirty="0"/>
              <a:t>Co-Supervised by Dr. Tina Harriott and Dr. Luigi Gallo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B8797F-E268-452E-BEBC-2E79CB57C16E}"/>
              </a:ext>
            </a:extLst>
          </p:cNvPr>
          <p:cNvSpPr txBox="1"/>
          <p:nvPr/>
        </p:nvSpPr>
        <p:spPr>
          <a:xfrm>
            <a:off x="-915" y="6642556"/>
            <a:ext cx="3070071" cy="21544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chemeClr val="bg1"/>
                </a:solidFill>
              </a:rPr>
              <a:t>Image Credit: </a:t>
            </a:r>
            <a:r>
              <a:rPr lang="es-ES" sz="800" dirty="0">
                <a:solidFill>
                  <a:schemeClr val="bg1"/>
                </a:solidFill>
              </a:rPr>
              <a:t>http://hubblesite.org/image/968/news_release/2000-20</a:t>
            </a:r>
            <a:endParaRPr lang="en-CA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1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F3252-34DB-4CC5-9218-0788061F7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r="18230" b="-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154139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AGN are observed indirectly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The process of accretion causes large amounts of UV and X-ray emission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Satellite telescopes are used due to atmospheric absorption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EE736-4B70-4B52-8BC5-536EDBB4BBBD}"/>
              </a:ext>
            </a:extLst>
          </p:cNvPr>
          <p:cNvSpPr txBox="1"/>
          <p:nvPr/>
        </p:nvSpPr>
        <p:spPr>
          <a:xfrm>
            <a:off x="8071960" y="0"/>
            <a:ext cx="4120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 https://www.esa.int/spaceinimages/Images/2000/11/XMM-Newton_artist_s_impression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8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0F6CDC51-8D27-4BF4-AB33-7D5905E8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24FB90F3-DFB9-42D4-B851-120249962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477332-4C2B-4315-B914-59009CA8B120}"/>
              </a:ext>
            </a:extLst>
          </p:cNvPr>
          <p:cNvSpPr txBox="1">
            <a:spLocks/>
          </p:cNvSpPr>
          <p:nvPr/>
        </p:nvSpPr>
        <p:spPr>
          <a:xfrm>
            <a:off x="837419" y="1869755"/>
            <a:ext cx="5145024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22" name="Freeform 60">
            <a:extLst>
              <a:ext uri="{FF2B5EF4-FFF2-40B4-BE49-F238E27FC236}">
                <a16:creationId xmlns:a16="http://schemas.microsoft.com/office/drawing/2014/main" id="{DF4CE22F-8463-44F2-BE50-65D9B503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8">
            <a:extLst>
              <a:ext uri="{FF2B5EF4-FFF2-40B4-BE49-F238E27FC236}">
                <a16:creationId xmlns:a16="http://schemas.microsoft.com/office/drawing/2014/main" id="{6E84E824-6DC6-46BE-9918-8AD242B30BDE}"/>
              </a:ext>
            </a:extLst>
          </p:cNvPr>
          <p:cNvSpPr txBox="1">
            <a:spLocks/>
          </p:cNvSpPr>
          <p:nvPr/>
        </p:nvSpPr>
        <p:spPr>
          <a:xfrm>
            <a:off x="804672" y="2421682"/>
            <a:ext cx="5145024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X-rays cannot be captured like optical light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Process known as grazing incidence used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X-ray telescopes employ many mirrors</a:t>
            </a:r>
          </a:p>
        </p:txBody>
      </p:sp>
      <p:sp>
        <p:nvSpPr>
          <p:cNvPr id="23" name="Freeform 67">
            <a:extLst>
              <a:ext uri="{FF2B5EF4-FFF2-40B4-BE49-F238E27FC236}">
                <a16:creationId xmlns:a16="http://schemas.microsoft.com/office/drawing/2014/main" id="{3FA1383B-2709-4E36-8FF8-7A737213B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B8BDE-6CDD-4105-91A8-6F12B4CA6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74" y="119895"/>
            <a:ext cx="2764873" cy="1410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9B830-0A58-4E5B-B0BB-109F04AD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02" y="4533028"/>
            <a:ext cx="4334998" cy="17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59ED18-7A70-47EB-B65A-91DCB8C4B0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r="242" b="-2"/>
          <a:stretch/>
        </p:blipFill>
        <p:spPr>
          <a:xfrm>
            <a:off x="5377769" y="531845"/>
            <a:ext cx="6769554" cy="5439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4E234-CC36-407B-80B6-D7E1AD04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95" y="1684314"/>
            <a:ext cx="4322462" cy="11703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AGN Emission Spectra</a:t>
            </a:r>
          </a:p>
        </p:txBody>
      </p:sp>
      <p:sp>
        <p:nvSpPr>
          <p:cNvPr id="14" name="Content Placeholder 28">
            <a:extLst>
              <a:ext uri="{FF2B5EF4-FFF2-40B4-BE49-F238E27FC236}">
                <a16:creationId xmlns:a16="http://schemas.microsoft.com/office/drawing/2014/main" id="{AE419C77-BA46-4045-B869-FCCDB5955C79}"/>
              </a:ext>
            </a:extLst>
          </p:cNvPr>
          <p:cNvSpPr txBox="1">
            <a:spLocks/>
          </p:cNvSpPr>
          <p:nvPr/>
        </p:nvSpPr>
        <p:spPr>
          <a:xfrm>
            <a:off x="510795" y="1786951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Relatively flat spectra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Telescopes record individual photon energy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Photon counts sorted by energy level</a:t>
            </a:r>
          </a:p>
        </p:txBody>
      </p:sp>
    </p:spTree>
    <p:extLst>
      <p:ext uri="{BB962C8B-B14F-4D97-AF65-F5344CB8AC3E}">
        <p14:creationId xmlns:p14="http://schemas.microsoft.com/office/powerpoint/2010/main" val="297638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1ED1B7-5EDA-4DA7-A5E8-64F7095C2C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" r="-2" b="19189"/>
          <a:stretch/>
        </p:blipFill>
        <p:spPr>
          <a:xfrm>
            <a:off x="-182887" y="-164595"/>
            <a:ext cx="6447707" cy="4622292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949EE-D304-4747-8ABC-B1EFB2397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r="677" b="2"/>
          <a:stretch/>
        </p:blipFill>
        <p:spPr>
          <a:xfrm>
            <a:off x="-186572" y="3184611"/>
            <a:ext cx="6447707" cy="384551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29" name="Picture 26">
            <a:extLst>
              <a:ext uri="{FF2B5EF4-FFF2-40B4-BE49-F238E27FC236}">
                <a16:creationId xmlns:a16="http://schemas.microsoft.com/office/drawing/2014/main" id="{D41E2C02-494F-4A6B-A67B-1D965948F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5F1A9-2918-4D40-9557-C85294E7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6" y="2146551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General Relativity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FA3BD-55A8-420A-80C3-15B54DD24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Used in determining properties of AGN</a:t>
            </a:r>
          </a:p>
          <a:p>
            <a:r>
              <a:rPr lang="en-US" sz="2000">
                <a:solidFill>
                  <a:srgbClr val="000000"/>
                </a:solidFill>
              </a:rPr>
              <a:t>Predicts the paths light rays take in curved spacetime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25BC7-5167-46C1-8F54-B0CD5FC69056}"/>
              </a:ext>
            </a:extLst>
          </p:cNvPr>
          <p:cNvSpPr txBox="1"/>
          <p:nvPr/>
        </p:nvSpPr>
        <p:spPr>
          <a:xfrm>
            <a:off x="0" y="6685558"/>
            <a:ext cx="54252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https://cdn.insidetheperimeter.ca/wp-content/uploads/2015/11/Albert_einstein_by_zuzahin-d5pcbug-WikiCommons-768x706.jpg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A0F751-D89F-4094-9A9B-F3BDBFD3DB08}"/>
              </a:ext>
            </a:extLst>
          </p:cNvPr>
          <p:cNvSpPr txBox="1"/>
          <p:nvPr/>
        </p:nvSpPr>
        <p:spPr>
          <a:xfrm>
            <a:off x="0" y="6517340"/>
            <a:ext cx="37087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https://cdn-images-1.medium.com/max/1000/1*H2TOpTVla4VCsGVuS2enAQ.jpeg</a:t>
            </a:r>
          </a:p>
        </p:txBody>
      </p:sp>
    </p:spTree>
    <p:extLst>
      <p:ext uri="{BB962C8B-B14F-4D97-AF65-F5344CB8AC3E}">
        <p14:creationId xmlns:p14="http://schemas.microsoft.com/office/powerpoint/2010/main" val="102319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80863-1C32-45EC-B363-86EF4516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724" y="1823680"/>
            <a:ext cx="2502159" cy="869594"/>
          </a:xfrm>
        </p:spPr>
        <p:txBody>
          <a:bodyPr/>
          <a:lstStyle/>
          <a:p>
            <a:r>
              <a:rPr lang="en-CA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0712-CF81-40BA-9E70-29237C2F0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359" y="2907879"/>
            <a:ext cx="4516890" cy="2606514"/>
          </a:xfrm>
        </p:spPr>
        <p:txBody>
          <a:bodyPr>
            <a:normAutofit/>
          </a:bodyPr>
          <a:lstStyle/>
          <a:p>
            <a:r>
              <a:rPr lang="en-CA" sz="2000" dirty="0"/>
              <a:t>Data on 6 sources from the RXTE AGN Timing &amp; Spectral Database used</a:t>
            </a:r>
          </a:p>
          <a:p>
            <a:r>
              <a:rPr lang="en-CA" sz="2000" dirty="0"/>
              <a:t>Most very well sampled</a:t>
            </a:r>
          </a:p>
          <a:p>
            <a:r>
              <a:rPr lang="en-CA" sz="2000" dirty="0"/>
              <a:t>Uneven sampling due to collection methods</a:t>
            </a:r>
          </a:p>
          <a:p>
            <a:r>
              <a:rPr lang="en-CA" sz="2000" dirty="0"/>
              <a:t>Variety of object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7FC495-0816-4FCC-BDEC-F7586F1C1B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9" y="989045"/>
            <a:ext cx="6656709" cy="4879910"/>
          </a:xfrm>
        </p:spPr>
      </p:pic>
    </p:spTree>
    <p:extLst>
      <p:ext uri="{BB962C8B-B14F-4D97-AF65-F5344CB8AC3E}">
        <p14:creationId xmlns:p14="http://schemas.microsoft.com/office/powerpoint/2010/main" val="1446514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3C 273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B26C311-1073-4AC2-81B1-F04F0F18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-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8A7D9A-2A3F-483D-9695-82BE70AD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13" y="972902"/>
            <a:ext cx="7173296" cy="19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1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3C 279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B26C311-1073-4AC2-81B1-F04F0F18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7" r="788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00707-83DC-4BD1-9532-92F027F4F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32" y="1007706"/>
            <a:ext cx="7160540" cy="18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Fairall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FF0830E-EAC1-4A43-B07F-075E91CBE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8" r="2067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270308-C71D-41E0-80E3-F9973152A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57" y="1134994"/>
            <a:ext cx="6982736" cy="18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0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Mkn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33AEE24-D4A1-4E19-850B-26ACEF88A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 r="1778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28718-E950-484F-A569-C23C3920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1" y="1125663"/>
            <a:ext cx="7203631" cy="19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1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Mkn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110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E8888B0-AB8D-4A87-92E3-C71183FFE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8" r="2567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FFA75-CF62-46C8-809B-ECF38D68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1" y="1172316"/>
            <a:ext cx="7203631" cy="19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04EB5D1-D024-4F67-8F72-429C34841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878" r="26886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D2558-D550-4C0C-A357-0EBABA68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</a:rPr>
              <a:t>A brief introduction to space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Populated by Gas, Dust, and Stars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Collections of gas, dust, and stars called galaxies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Galaxies come in all shapes and sizes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AFA72-96A6-42BF-906D-6CBED225D65F}"/>
              </a:ext>
            </a:extLst>
          </p:cNvPr>
          <p:cNvSpPr txBox="1"/>
          <p:nvPr/>
        </p:nvSpPr>
        <p:spPr>
          <a:xfrm>
            <a:off x="9884958" y="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  <a:hlinkClick r:id="rId3" tooltip="https://commons.wikimedia.org/wiki/File:Forest-night-sky-spruce-trees-stars_-_West_Virginia_-_ForestWande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CA" sz="700" dirty="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0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NGC 4051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4C84B3-C4EA-4729-A521-E585CC958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-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F488B-BE91-452B-BE19-251521F34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57" y="1165138"/>
            <a:ext cx="6912045" cy="18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63C0AE-48C2-4B49-85E1-7A1ADD38C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02622"/>
            <a:ext cx="10905066" cy="48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4D44FE1-0838-44F9-A738-596B8E38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36" name="Picture 33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6751320" y="4560914"/>
            <a:ext cx="4869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Galaxies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21" y="1382165"/>
            <a:ext cx="4869179" cy="3047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Relatively dim compared to stars</a:t>
            </a:r>
          </a:p>
          <a:p>
            <a:r>
              <a:rPr lang="en-US" sz="1800">
                <a:solidFill>
                  <a:srgbClr val="000000"/>
                </a:solidFill>
              </a:rPr>
              <a:t>Originally described as “great clouds of stars”</a:t>
            </a:r>
          </a:p>
          <a:p>
            <a:r>
              <a:rPr lang="en-US" sz="1800">
                <a:solidFill>
                  <a:srgbClr val="000000"/>
                </a:solidFill>
              </a:rPr>
              <a:t>Broken into three main groups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367EF3-5BB2-44AC-8343-D20F51C00234}"/>
              </a:ext>
            </a:extLst>
          </p:cNvPr>
          <p:cNvSpPr txBox="1"/>
          <p:nvPr/>
        </p:nvSpPr>
        <p:spPr>
          <a:xfrm>
            <a:off x="0" y="6657935"/>
            <a:ext cx="34820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https://www.spacetelescope.org/images/heic1107a/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41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F8CA-B259-4E89-98B0-AC0E5DFAA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9893"/>
          <a:stretch/>
        </p:blipFill>
        <p:spPr>
          <a:xfrm>
            <a:off x="20" y="956097"/>
            <a:ext cx="12191980" cy="53959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24F638-49D5-4276-BFCF-0E486888E220}"/>
              </a:ext>
            </a:extLst>
          </p:cNvPr>
          <p:cNvSpPr/>
          <p:nvPr/>
        </p:nvSpPr>
        <p:spPr>
          <a:xfrm>
            <a:off x="232984" y="314325"/>
            <a:ext cx="5986841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ACBA3B-D797-49AF-888F-20E9F60B2953}"/>
              </a:ext>
            </a:extLst>
          </p:cNvPr>
          <p:cNvSpPr txBox="1"/>
          <p:nvPr/>
        </p:nvSpPr>
        <p:spPr>
          <a:xfrm>
            <a:off x="0" y="6657945"/>
            <a:ext cx="47053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https://commons.wikimedia.org/wiki/File:Hubble\_\_de\_Vaucouleurs\_Galaxy\_Morphology\_Diagram.png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333374" y="716384"/>
            <a:ext cx="4985959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/>
              <a:t>Galaxy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9929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CF705-45B2-470B-8F85-1FB0D64BB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" b="5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6A2F30-7519-4C8F-A5E4-DD1E3AC2C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350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5714D-6545-4070-BBFA-D2332013EA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03FC70-67D9-49EF-983C-3853BF2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B2C5969-6069-4CE4-9C7F-BFED89459E88}"/>
              </a:ext>
            </a:extLst>
          </p:cNvPr>
          <p:cNvSpPr txBox="1">
            <a:spLocks/>
          </p:cNvSpPr>
          <p:nvPr/>
        </p:nvSpPr>
        <p:spPr>
          <a:xfrm>
            <a:off x="5190767" y="5059192"/>
            <a:ext cx="6201111" cy="1160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Galaxy Examples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575B90-62A7-46AB-BD2D-AAB0E0776C0A}"/>
              </a:ext>
            </a:extLst>
          </p:cNvPr>
          <p:cNvSpPr txBox="1"/>
          <p:nvPr/>
        </p:nvSpPr>
        <p:spPr>
          <a:xfrm>
            <a:off x="0" y="6657945"/>
            <a:ext cx="27799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Credits: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71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96A3700-4FC1-4F43-B996-6067CC6158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6" r="12141" b="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79844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Active Galaxies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Extremely bright centers</a:t>
            </a:r>
          </a:p>
          <a:p>
            <a:r>
              <a:rPr lang="en-US" sz="2000">
                <a:solidFill>
                  <a:srgbClr val="000000"/>
                </a:solidFill>
              </a:rPr>
              <a:t>Hosts to supermassive black holes</a:t>
            </a:r>
          </a:p>
          <a:p>
            <a:r>
              <a:rPr lang="en-US" sz="2000">
                <a:solidFill>
                  <a:srgbClr val="000000"/>
                </a:solidFill>
              </a:rPr>
              <a:t>Central black hole actively accreting</a:t>
            </a:r>
          </a:p>
          <a:p>
            <a:r>
              <a:rPr lang="en-US" sz="2000">
                <a:solidFill>
                  <a:srgbClr val="000000"/>
                </a:solidFill>
              </a:rPr>
              <a:t>Highly variable spectra</a:t>
            </a:r>
          </a:p>
          <a:p>
            <a:r>
              <a:rPr lang="en-US" sz="2000">
                <a:solidFill>
                  <a:srgbClr val="000000"/>
                </a:solidFill>
              </a:rPr>
              <a:t>Central engines called Active Galactic Nuclei (AGN)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A5F3F8-82F1-4E6B-B969-82F6F50959BE}"/>
              </a:ext>
            </a:extLst>
          </p:cNvPr>
          <p:cNvSpPr txBox="1"/>
          <p:nvPr/>
        </p:nvSpPr>
        <p:spPr>
          <a:xfrm>
            <a:off x="8742016" y="0"/>
            <a:ext cx="344998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https://www.spacetelescope.org/images/heic0604d/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87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D93B-CDCF-480D-99AA-3E5EFED917B1}"/>
              </a:ext>
            </a:extLst>
          </p:cNvPr>
          <p:cNvSpPr txBox="1">
            <a:spLocks/>
          </p:cNvSpPr>
          <p:nvPr/>
        </p:nvSpPr>
        <p:spPr>
          <a:xfrm>
            <a:off x="747334" y="2281268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The Unified Model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2139D-5E5E-481E-9903-40268DF80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69" y="757563"/>
            <a:ext cx="6894031" cy="5342874"/>
          </a:xfrm>
          <a:prstGeom prst="rect">
            <a:avLst/>
          </a:prstGeom>
        </p:spPr>
      </p:pic>
      <p:sp>
        <p:nvSpPr>
          <p:cNvPr id="21" name="Content Placeholder 28">
            <a:extLst>
              <a:ext uri="{FF2B5EF4-FFF2-40B4-BE49-F238E27FC236}">
                <a16:creationId xmlns:a16="http://schemas.microsoft.com/office/drawing/2014/main" id="{CB2142D7-7ED4-4398-A079-ED87D71FA19C}"/>
              </a:ext>
            </a:extLst>
          </p:cNvPr>
          <p:cNvSpPr txBox="1">
            <a:spLocks/>
          </p:cNvSpPr>
          <p:nvPr/>
        </p:nvSpPr>
        <p:spPr>
          <a:xfrm>
            <a:off x="747334" y="1905027"/>
            <a:ext cx="4869179" cy="3047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</a:rPr>
              <a:t>AGN brightness attributed to accretion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Viewing angle affects spectral energy distribution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Type of AGN determined by viewing 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E57DF-426B-4E29-BBA0-6B1C2C2F6D26}"/>
              </a:ext>
            </a:extLst>
          </p:cNvPr>
          <p:cNvSpPr txBox="1"/>
          <p:nvPr/>
        </p:nvSpPr>
        <p:spPr>
          <a:xfrm>
            <a:off x="9416446" y="6657945"/>
            <a:ext cx="27755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https://fermi.gsfc.nasa.gov/science/eteu/agn/figure1.jpg</a:t>
            </a:r>
          </a:p>
        </p:txBody>
      </p:sp>
    </p:spTree>
    <p:extLst>
      <p:ext uri="{BB962C8B-B14F-4D97-AF65-F5344CB8AC3E}">
        <p14:creationId xmlns:p14="http://schemas.microsoft.com/office/powerpoint/2010/main" val="276213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B1270-B918-4A81-AF4A-944884E7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14887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Black Holes</a:t>
            </a:r>
          </a:p>
        </p:txBody>
      </p:sp>
      <p:sp>
        <p:nvSpPr>
          <p:cNvPr id="2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8D9D348-0DC3-4AF5-A409-4D74067761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4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731DE-58F4-46AB-A7AE-C5CE8C8A5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3" y="190733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Extremely compact objects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Masses many times that of the Sun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So massive their gravitational wells affect light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D0615-CA9B-4F50-A76B-4790C7BF337F}"/>
              </a:ext>
            </a:extLst>
          </p:cNvPr>
          <p:cNvSpPr txBox="1"/>
          <p:nvPr/>
        </p:nvSpPr>
        <p:spPr>
          <a:xfrm>
            <a:off x="0" y="6678145"/>
            <a:ext cx="37689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</a:t>
            </a:r>
            <a:r>
              <a:rPr lang="es-ES" sz="700" dirty="0"/>
              <a:t>ESA/Hubble &amp; NASA - https://www.spacetelescope.org/images/cygx1\_illust\_orig/</a:t>
            </a:r>
          </a:p>
        </p:txBody>
      </p:sp>
    </p:spTree>
    <p:extLst>
      <p:ext uri="{BB962C8B-B14F-4D97-AF65-F5344CB8AC3E}">
        <p14:creationId xmlns:p14="http://schemas.microsoft.com/office/powerpoint/2010/main" val="362865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118D92-246F-479C-8611-FB22DF0BB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r="15095" b="2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2ABBC-A0CC-485B-B61F-508576F0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6" y="1531964"/>
            <a:ext cx="486917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Types Of Black Holes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17757" y="2363240"/>
                <a:ext cx="4869179" cy="3047946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Determined by mass and activity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Stellar-Mass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3−</m:t>
                    </m:r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Intermediate-Mass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Supermassive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 and larger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17757" y="2363240"/>
                <a:ext cx="4869179" cy="3047946"/>
              </a:xfrm>
              <a:blipFill>
                <a:blip r:embed="rId4"/>
                <a:stretch>
                  <a:fillRect l="-751" b="-32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E65C0A9-5AA9-4BBB-9B12-B73BA330A01A}"/>
              </a:ext>
            </a:extLst>
          </p:cNvPr>
          <p:cNvSpPr txBox="1"/>
          <p:nvPr/>
        </p:nvSpPr>
        <p:spPr>
          <a:xfrm>
            <a:off x="-11909" y="6657935"/>
            <a:ext cx="328968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https://www.britannica.com/science/black-hole/media/67925/196036</a:t>
            </a:r>
          </a:p>
        </p:txBody>
      </p:sp>
    </p:spTree>
    <p:extLst>
      <p:ext uri="{BB962C8B-B14F-4D97-AF65-F5344CB8AC3E}">
        <p14:creationId xmlns:p14="http://schemas.microsoft.com/office/powerpoint/2010/main" val="1480742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Office PowerPoint</Application>
  <PresentationFormat>Widescreen</PresentationFormat>
  <Paragraphs>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Investigating Supermassive Black Holes and Their Variability Using Structure Functions</vt:lpstr>
      <vt:lpstr>A brief introduction to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Black Holes</vt:lpstr>
      <vt:lpstr>Types Of Black Holes</vt:lpstr>
      <vt:lpstr>PowerPoint Presentation</vt:lpstr>
      <vt:lpstr>PowerPoint Presentation</vt:lpstr>
      <vt:lpstr>AGN Emission Spectra</vt:lpstr>
      <vt:lpstr>General Relativity</vt:lpstr>
      <vt:lpstr>The Data</vt:lpstr>
      <vt:lpstr>3C 273</vt:lpstr>
      <vt:lpstr>3C 279</vt:lpstr>
      <vt:lpstr>Fairall 9</vt:lpstr>
      <vt:lpstr>Mkn 79</vt:lpstr>
      <vt:lpstr>Mkn 110</vt:lpstr>
      <vt:lpstr>NGC 4051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Supermassive Black Holes and Their Variability Using Structure Functions</dc:title>
  <dc:creator>Derek Blue</dc:creator>
  <cp:lastModifiedBy>Derek Blue</cp:lastModifiedBy>
  <cp:revision>1</cp:revision>
  <dcterms:created xsi:type="dcterms:W3CDTF">2019-04-04T04:35:10Z</dcterms:created>
  <dcterms:modified xsi:type="dcterms:W3CDTF">2019-04-04T17:54:11Z</dcterms:modified>
</cp:coreProperties>
</file>